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C3CA-0F24-456E-B215-1B70650470F4}" type="datetimeFigureOut">
              <a:rPr lang="he-IL" smtClean="0"/>
              <a:t>כ"ד/כסלו/תשע"ט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091F-EFE2-4E1F-98B6-EF9C56327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9970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C3CA-0F24-456E-B215-1B70650470F4}" type="datetimeFigureOut">
              <a:rPr lang="he-IL" smtClean="0"/>
              <a:t>כ"ד/כסלו/תשע"ט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091F-EFE2-4E1F-98B6-EF9C56327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883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C3CA-0F24-456E-B215-1B70650470F4}" type="datetimeFigureOut">
              <a:rPr lang="he-IL" smtClean="0"/>
              <a:t>כ"ד/כסלו/תשע"ט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091F-EFE2-4E1F-98B6-EF9C56327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26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C3CA-0F24-456E-B215-1B70650470F4}" type="datetimeFigureOut">
              <a:rPr lang="he-IL" smtClean="0"/>
              <a:t>כ"ד/כסלו/תשע"ט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091F-EFE2-4E1F-98B6-EF9C56327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0245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C3CA-0F24-456E-B215-1B70650470F4}" type="datetimeFigureOut">
              <a:rPr lang="he-IL" smtClean="0"/>
              <a:t>כ"ד/כסלו/תשע"ט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091F-EFE2-4E1F-98B6-EF9C56327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238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C3CA-0F24-456E-B215-1B70650470F4}" type="datetimeFigureOut">
              <a:rPr lang="he-IL" smtClean="0"/>
              <a:t>כ"ד/כסלו/תשע"ט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091F-EFE2-4E1F-98B6-EF9C56327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87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C3CA-0F24-456E-B215-1B70650470F4}" type="datetimeFigureOut">
              <a:rPr lang="he-IL" smtClean="0"/>
              <a:t>כ"ד/כסלו/תשע"ט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091F-EFE2-4E1F-98B6-EF9C56327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06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C3CA-0F24-456E-B215-1B70650470F4}" type="datetimeFigureOut">
              <a:rPr lang="he-IL" smtClean="0"/>
              <a:t>כ"ד/כסלו/תשע"ט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091F-EFE2-4E1F-98B6-EF9C56327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137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C3CA-0F24-456E-B215-1B70650470F4}" type="datetimeFigureOut">
              <a:rPr lang="he-IL" smtClean="0"/>
              <a:t>כ"ד/כסלו/תשע"ט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091F-EFE2-4E1F-98B6-EF9C56327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343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C3CA-0F24-456E-B215-1B70650470F4}" type="datetimeFigureOut">
              <a:rPr lang="he-IL" smtClean="0"/>
              <a:t>כ"ד/כסלו/תשע"ט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091F-EFE2-4E1F-98B6-EF9C56327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0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C3CA-0F24-456E-B215-1B70650470F4}" type="datetimeFigureOut">
              <a:rPr lang="he-IL" smtClean="0"/>
              <a:t>כ"ד/כסלו/תשע"ט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091F-EFE2-4E1F-98B6-EF9C56327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758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1C3CA-0F24-456E-B215-1B70650470F4}" type="datetimeFigureOut">
              <a:rPr lang="he-IL" smtClean="0"/>
              <a:t>כ"ד/כסלו/תשע"ט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6091F-EFE2-4E1F-98B6-EF9C563279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86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3308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9258" y="640345"/>
            <a:ext cx="7160175" cy="852220"/>
          </a:xfrm>
        </p:spPr>
        <p:txBody>
          <a:bodyPr>
            <a:noAutofit/>
          </a:bodyPr>
          <a:lstStyle/>
          <a:p>
            <a:pPr algn="l" rtl="0"/>
            <a:r>
              <a:rPr lang="en-US" sz="4000" b="1" dirty="0" smtClean="0">
                <a:latin typeface="Alef" panose="00000500000000000000" pitchFamily="2" charset="-79"/>
                <a:cs typeface="Alef" panose="00000500000000000000" pitchFamily="2" charset="-79"/>
              </a:rPr>
              <a:t>Information Security Policy</a:t>
            </a:r>
            <a:endParaRPr lang="he-IL" sz="4000" b="1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42600"/>
          </a:xfrm>
        </p:spPr>
        <p:txBody>
          <a:bodyPr>
            <a:normAutofit fontScale="70000" lnSpcReduction="20000"/>
          </a:bodyPr>
          <a:lstStyle/>
          <a:p>
            <a:pPr algn="l" rtl="0">
              <a:lnSpc>
                <a:spcPct val="170000"/>
              </a:lnSpc>
            </a:pPr>
            <a:r>
              <a:rPr lang="en-US" b="1" dirty="0" smtClean="0">
                <a:latin typeface="Alef" panose="00000500000000000000" pitchFamily="2" charset="-79"/>
                <a:cs typeface="Alef" panose="00000500000000000000" pitchFamily="2" charset="-79"/>
              </a:rPr>
              <a:t>L.E.M lab </a:t>
            </a:r>
            <a:r>
              <a:rPr lang="en-US" dirty="0" smtClean="0">
                <a:latin typeface="Alef" panose="00000500000000000000" pitchFamily="2" charset="-79"/>
                <a:cs typeface="Alef" panose="00000500000000000000" pitchFamily="2" charset="-79"/>
              </a:rPr>
              <a:t>management sees information security as one of the highest priorities in the lab.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>
                <a:latin typeface="Alef" panose="00000500000000000000" pitchFamily="2" charset="-79"/>
                <a:cs typeface="Alef" panose="00000500000000000000" pitchFamily="2" charset="-79"/>
              </a:rPr>
              <a:t>The management is aware of the importance of medical  information security and counts it as an inseparable part of the ongoing medical work.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>
                <a:latin typeface="Alef" panose="00000500000000000000" pitchFamily="2" charset="-79"/>
                <a:cs typeface="Alef" panose="00000500000000000000" pitchFamily="2" charset="-79"/>
              </a:rPr>
              <a:t>The right for privacy and human dignity are an essential part of the way the lab is conducted.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>
                <a:latin typeface="Alef" panose="00000500000000000000" pitchFamily="2" charset="-79"/>
                <a:cs typeface="Alef" panose="00000500000000000000" pitchFamily="2" charset="-79"/>
              </a:rPr>
              <a:t>As a result, the management has decided to upgrade information security policy according to CAP 27799 regulations, and will continue improving in the near future.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>
                <a:latin typeface="Alef" panose="00000500000000000000" pitchFamily="2" charset="-79"/>
                <a:cs typeface="Alef" panose="00000500000000000000" pitchFamily="2" charset="-79"/>
              </a:rPr>
              <a:t>The lab will continue</a:t>
            </a:r>
            <a:r>
              <a:rPr lang="he-IL" dirty="0" smtClean="0">
                <a:latin typeface="Alef" panose="00000500000000000000" pitchFamily="2" charset="-79"/>
                <a:cs typeface="Alef" panose="00000500000000000000" pitchFamily="2" charset="-79"/>
              </a:rPr>
              <a:t> </a:t>
            </a:r>
            <a:r>
              <a:rPr lang="en-US" dirty="0" smtClean="0">
                <a:latin typeface="Alef" panose="00000500000000000000" pitchFamily="2" charset="-79"/>
                <a:cs typeface="Alef" panose="00000500000000000000" pitchFamily="2" charset="-79"/>
              </a:rPr>
              <a:t>designating resources to make sure these goals are accomplished.</a:t>
            </a:r>
          </a:p>
          <a:p>
            <a:pPr algn="l" rtl="0">
              <a:lnSpc>
                <a:spcPct val="170000"/>
              </a:lnSpc>
            </a:pPr>
            <a:endParaRPr lang="he-IL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pic>
        <p:nvPicPr>
          <p:cNvPr id="4" name="Picture 3" descr="LOGO 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214" y="230188"/>
            <a:ext cx="1467182" cy="98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7283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3672" y="927471"/>
            <a:ext cx="4469682" cy="575033"/>
          </a:xfrm>
        </p:spPr>
        <p:txBody>
          <a:bodyPr>
            <a:noAutofit/>
          </a:bodyPr>
          <a:lstStyle/>
          <a:p>
            <a:pPr algn="l" rtl="0"/>
            <a:r>
              <a:rPr lang="en-US" sz="4000" b="1" dirty="0" smtClean="0">
                <a:latin typeface="Alef" panose="00000500000000000000" pitchFamily="2" charset="-79"/>
                <a:cs typeface="Alef" panose="00000500000000000000" pitchFamily="2" charset="-79"/>
              </a:rPr>
              <a:t>The Pathologists</a:t>
            </a:r>
            <a:endParaRPr lang="he-IL" sz="2400" b="1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2611236"/>
            <a:ext cx="10515600" cy="2153947"/>
          </a:xfrm>
        </p:spPr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Heads of departments in major hospitals, as well as unit managers and senior pathologists.</a:t>
            </a:r>
          </a:p>
          <a:p>
            <a:pPr algn="l" rtl="0">
              <a:lnSpc>
                <a:spcPct val="150000"/>
              </a:lnSpc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O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ur pathologists are experts in all fields of pathology.</a:t>
            </a:r>
          </a:p>
        </p:txBody>
      </p:sp>
      <p:pic>
        <p:nvPicPr>
          <p:cNvPr id="4" name="Picture 3" descr="LOGO 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214" y="230188"/>
            <a:ext cx="1467182" cy="98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מלבן 5"/>
          <p:cNvSpPr/>
          <p:nvPr/>
        </p:nvSpPr>
        <p:spPr>
          <a:xfrm>
            <a:off x="383672" y="1889352"/>
            <a:ext cx="114246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latin typeface="Gisha" panose="020B0502040204020203" pitchFamily="34" charset="-79"/>
                <a:cs typeface="Gisha" panose="020B0502040204020203" pitchFamily="34" charset="-79"/>
              </a:rPr>
              <a:t>L.E.M lab </a:t>
            </a:r>
            <a:r>
              <a:rPr lang="en-US" sz="2800" dirty="0">
                <a:latin typeface="Gisha" panose="020B0502040204020203" pitchFamily="34" charset="-79"/>
                <a:cs typeface="Gisha" panose="020B0502040204020203" pitchFamily="34" charset="-79"/>
              </a:rPr>
              <a:t>employs the best pathologists in the country, amongst </a:t>
            </a:r>
            <a:r>
              <a:rPr lang="en-US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them :</a:t>
            </a:r>
            <a:endParaRPr lang="he-IL" sz="28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430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958141"/>
            <a:ext cx="4985825" cy="563343"/>
          </a:xfrm>
        </p:spPr>
        <p:txBody>
          <a:bodyPr>
            <a:noAutofit/>
          </a:bodyPr>
          <a:lstStyle/>
          <a:p>
            <a:pPr algn="l" rtl="0"/>
            <a:r>
              <a:rPr lang="en-US" sz="4000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Some of our clients:</a:t>
            </a:r>
            <a:endParaRPr lang="he-IL" sz="40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4"/>
            <a:ext cx="11110196" cy="4673649"/>
          </a:xfrm>
        </p:spPr>
        <p:txBody>
          <a:bodyPr>
            <a:normAutofit fontScale="85000" lnSpcReduction="20000"/>
          </a:bodyPr>
          <a:lstStyle/>
          <a:p>
            <a:pPr algn="l" rtl="0">
              <a:lnSpc>
                <a:spcPct val="150000"/>
              </a:lnSpc>
            </a:pP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Meuhadet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 National Health Care Services.</a:t>
            </a:r>
          </a:p>
          <a:p>
            <a:pPr lvl="0" algn="l" rtl="0">
              <a:lnSpc>
                <a:spcPct val="150000"/>
              </a:lnSpc>
            </a:pP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Clalit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National </a:t>
            </a:r>
            <a:r>
              <a:rPr lang="en-US" dirty="0">
                <a:solidFill>
                  <a:prstClr val="blac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Health Care Services</a:t>
            </a:r>
            <a:r>
              <a:rPr lang="en-US" dirty="0" smtClean="0">
                <a:solidFill>
                  <a:prstClr val="blac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  <a:endParaRPr lang="en-US" dirty="0">
              <a:solidFill>
                <a:prstClr val="blac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 IDF (Israel National Defense)</a:t>
            </a:r>
          </a:p>
          <a:p>
            <a:pPr algn="l" rtl="0">
              <a:lnSpc>
                <a:spcPct val="150000"/>
              </a:lnSpc>
            </a:pP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Assuta</a:t>
            </a:r>
            <a:endParaRPr lang="en-US" dirty="0" smtClean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Private health insurances: </a:t>
            </a: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Harel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, </a:t>
            </a: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Menora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, </a:t>
            </a: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Hafenix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, </a:t>
            </a: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Migdal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, </a:t>
            </a: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Clal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Major medical centers: </a:t>
            </a: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Yoseftal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, Ramat Aviv, N.A.R.A, </a:t>
            </a: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Sheva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Einaim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, </a:t>
            </a: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Atidim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 Medical and more.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 Private clinics throughout the country and hundreds of private doctors.</a:t>
            </a:r>
          </a:p>
        </p:txBody>
      </p:sp>
      <p:pic>
        <p:nvPicPr>
          <p:cNvPr id="4" name="Picture 3" descr="LOGO 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214" y="230188"/>
            <a:ext cx="1467182" cy="98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8060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199" y="1014413"/>
            <a:ext cx="3761935" cy="507072"/>
          </a:xfrm>
        </p:spPr>
        <p:txBody>
          <a:bodyPr>
            <a:noAutofit/>
          </a:bodyPr>
          <a:lstStyle/>
          <a:p>
            <a:pPr algn="l" rtl="0"/>
            <a:r>
              <a:rPr lang="en-US" sz="3600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L.E.M lab vision:</a:t>
            </a:r>
            <a:endParaRPr lang="he-IL" sz="36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199" y="1825624"/>
            <a:ext cx="10392177" cy="4758055"/>
          </a:xfrm>
        </p:spPr>
        <p:txBody>
          <a:bodyPr>
            <a:normAutofit fontScale="70000" lnSpcReduction="20000"/>
          </a:bodyPr>
          <a:lstStyle/>
          <a:p>
            <a:pPr algn="l" rtl="0">
              <a:lnSpc>
                <a:spcPct val="17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To be the largest private laboratory in Israel, using the most advanced services, highest quality in the field of pathology cytology and early detection in Israel.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To lead in the medical and technological level and the quality of service to all clients, and as specially to the medical community.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To be a leading and innovative laboratory, that strives to excellence in all fields in order to achieve constant improvements in the quality of medical service.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To dedicate resources to research and development.</a:t>
            </a:r>
          </a:p>
          <a:p>
            <a:pPr algn="l" rtl="0">
              <a:lnSpc>
                <a:spcPct val="170000"/>
              </a:lnSpc>
            </a:pPr>
            <a:r>
              <a:rPr lang="en-US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L.E.M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 will be a source of pride and satisfaction for it’s employees and will encourage personal and professional development.</a:t>
            </a:r>
          </a:p>
        </p:txBody>
      </p:sp>
      <p:pic>
        <p:nvPicPr>
          <p:cNvPr id="4" name="Picture 3" descr="LOGO 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214" y="230188"/>
            <a:ext cx="1467182" cy="98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5892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440614" y="4303776"/>
            <a:ext cx="2997591" cy="54864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 smtClean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0" indent="0">
              <a:buNone/>
            </a:pPr>
            <a:endParaRPr lang="en-US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0" indent="0">
              <a:buNone/>
            </a:pPr>
            <a:endParaRPr lang="en-US" dirty="0" smtClean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0" indent="0">
              <a:buNone/>
            </a:pPr>
            <a:endParaRPr lang="en-US" dirty="0" smtClean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0" indent="0">
              <a:buNone/>
            </a:pPr>
            <a:r>
              <a:rPr lang="en-US" sz="9600" dirty="0" smtClean="0">
                <a:latin typeface="Alef" panose="00000500000000000000" pitchFamily="2" charset="-79"/>
                <a:cs typeface="Alef" panose="00000500000000000000" pitchFamily="2" charset="-79"/>
              </a:rPr>
              <a:t>(Deuteronomy 8:18)</a:t>
            </a:r>
            <a:endParaRPr lang="he-IL" sz="96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1296473" y="1915605"/>
            <a:ext cx="9599054" cy="3026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en-US" sz="4400" b="0" i="0" dirty="0" smtClean="0">
                <a:solidFill>
                  <a:srgbClr val="000000"/>
                </a:solidFill>
                <a:effectLst/>
                <a:latin typeface="Gisha" panose="020B0502040204020203" pitchFamily="34" charset="-79"/>
                <a:cs typeface="Gisha" panose="020B0502040204020203" pitchFamily="34" charset="-79"/>
              </a:rPr>
              <a:t>“But remember the </a:t>
            </a:r>
            <a:r>
              <a:rPr lang="en-US" sz="4400" b="0" i="0" cap="small" dirty="0" smtClean="0">
                <a:solidFill>
                  <a:srgbClr val="000000"/>
                </a:solidFill>
                <a:effectLst/>
                <a:latin typeface="Gisha" panose="020B0502040204020203" pitchFamily="34" charset="-79"/>
                <a:cs typeface="Gisha" panose="020B0502040204020203" pitchFamily="34" charset="-79"/>
              </a:rPr>
              <a:t>Lord</a:t>
            </a:r>
            <a:r>
              <a:rPr lang="en-US" sz="4400" b="0" i="0" dirty="0" smtClean="0">
                <a:solidFill>
                  <a:srgbClr val="000000"/>
                </a:solidFill>
                <a:effectLst/>
                <a:latin typeface="Gisha" panose="020B0502040204020203" pitchFamily="34" charset="-79"/>
                <a:cs typeface="Gisha" panose="020B0502040204020203" pitchFamily="34" charset="-79"/>
              </a:rPr>
              <a:t> your God, for it is he who gives you the ability to produce wealth…”</a:t>
            </a:r>
            <a:endParaRPr lang="he-IL" sz="4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5" name="Picture 3" descr="LOGO 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214" y="230188"/>
            <a:ext cx="1467182" cy="98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9358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08727" y="1841679"/>
            <a:ext cx="7774546" cy="847960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L.E.M Laboratory Israel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4" name="Picture 3" descr="LOGO B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088" y="3112641"/>
            <a:ext cx="2663825" cy="17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459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80622" y="1126756"/>
            <a:ext cx="6973729" cy="394729"/>
          </a:xfrm>
        </p:spPr>
        <p:txBody>
          <a:bodyPr>
            <a:noAutofit/>
          </a:bodyPr>
          <a:lstStyle/>
          <a:p>
            <a:pPr algn="l" rtl="0"/>
            <a:r>
              <a:rPr lang="en-US" sz="4000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Vision, Initiative, Excellence</a:t>
            </a:r>
            <a:endParaRPr lang="he-IL" sz="40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0196" cy="4351338"/>
          </a:xfrm>
        </p:spPr>
        <p:txBody>
          <a:bodyPr>
            <a:normAutofit fontScale="92500" lnSpcReduction="20000"/>
          </a:bodyPr>
          <a:lstStyle/>
          <a:p>
            <a:pPr algn="l" rtl="0">
              <a:lnSpc>
                <a:spcPct val="150000"/>
              </a:lnSpc>
            </a:pPr>
            <a:r>
              <a:rPr lang="en-US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L.E.M lab 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was founded in 2001 with private funding and private ownership.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Since then it has been established as a leading laboratory </a:t>
            </a:r>
            <a:r>
              <a:rPr lang="en-US" smtClean="0">
                <a:latin typeface="Gisha" panose="020B0502040204020203" pitchFamily="34" charset="-79"/>
                <a:cs typeface="Gisha" panose="020B0502040204020203" pitchFamily="34" charset="-79"/>
              </a:rPr>
              <a:t>that performs 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professional high quality work.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The lab provides services to the most advanced health care services in Israel.</a:t>
            </a:r>
          </a:p>
          <a:p>
            <a:pPr algn="l" rtl="0">
              <a:lnSpc>
                <a:spcPct val="150000"/>
              </a:lnSpc>
            </a:pPr>
            <a:r>
              <a:rPr lang="en-US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L.E.M lab 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provides medical services following high standards.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4" name="Picture 3" descr="LOGO 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214" y="230188"/>
            <a:ext cx="1467182" cy="98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336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77591" y="1217345"/>
            <a:ext cx="6258060" cy="330334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Tests performed in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L.E.M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:</a:t>
            </a:r>
            <a:b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</a:br>
            <a:endParaRPr lang="he-IL" sz="31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1085"/>
          </a:xfrm>
        </p:spPr>
        <p:txBody>
          <a:bodyPr>
            <a:normAutofit fontScale="70000" lnSpcReduction="20000"/>
          </a:bodyPr>
          <a:lstStyle/>
          <a:p>
            <a:pPr marL="0" indent="0" algn="l" rtl="0">
              <a:lnSpc>
                <a:spcPct val="220000"/>
              </a:lnSpc>
              <a:buNone/>
            </a:pPr>
            <a:r>
              <a:rPr lang="en-US" b="1" dirty="0">
                <a:latin typeface="Gisha" panose="020B0502040204020203" pitchFamily="34" charset="-79"/>
                <a:cs typeface="Gisha" panose="020B0502040204020203" pitchFamily="34" charset="-79"/>
              </a:rPr>
              <a:t>The lab performs all Pathology and Histology tests</a:t>
            </a:r>
            <a:endParaRPr lang="en-US" dirty="0" smtClean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l" rtl="0">
              <a:lnSpc>
                <a:spcPct val="22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Cervical smears: Pap test, </a:t>
            </a: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ThinPrep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, Cytology, Cytology staining.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 Pathology: </a:t>
            </a: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immunohistochemical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 staining, histochemical staining.</a:t>
            </a:r>
          </a:p>
          <a:p>
            <a:pPr algn="l" rtl="0">
              <a:lnSpc>
                <a:spcPct val="150000"/>
              </a:lnSpc>
            </a:pPr>
            <a:r>
              <a:rPr lang="en-US" alt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HER-2-NEU, ER, and PR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 receptors.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HPV test.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Fetal Post Mortem.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Molecular Pathology.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Frozen Section. </a:t>
            </a:r>
          </a:p>
          <a:p>
            <a:pPr algn="l" rtl="0">
              <a:lnSpc>
                <a:spcPct val="150000"/>
              </a:lnSpc>
            </a:pPr>
            <a:endParaRPr lang="en-US" dirty="0" smtClean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l" rtl="0">
              <a:lnSpc>
                <a:spcPct val="150000"/>
              </a:lnSpc>
            </a:pP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4" name="Picture 3" descr="LOGO 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214" y="230188"/>
            <a:ext cx="1467182" cy="98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21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986" y="992445"/>
            <a:ext cx="3025462" cy="662782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Technology</a:t>
            </a:r>
            <a:endParaRPr lang="he-IL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0196" cy="4351338"/>
          </a:xfrm>
        </p:spPr>
        <p:txBody>
          <a:bodyPr>
            <a:normAutofit fontScale="92500" lnSpcReduction="20000"/>
          </a:bodyPr>
          <a:lstStyle/>
          <a:p>
            <a:pPr marL="0" indent="0" algn="l" rtl="0">
              <a:lnSpc>
                <a:spcPct val="200000"/>
              </a:lnSpc>
              <a:buNone/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At </a:t>
            </a:r>
            <a:r>
              <a:rPr lang="en-US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L.E.M lab 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we spare no effort to stand in the frontier of technology in the field of Pathology and Histology-Including:</a:t>
            </a:r>
          </a:p>
          <a:p>
            <a:pPr algn="l" rtl="0">
              <a:lnSpc>
                <a:spcPct val="20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Acquiring  advanced equipment for the various departments.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Advanced training courses for medical staff and lab management.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Regular updating in technological innovations and striving to implement them in our lab.</a:t>
            </a:r>
          </a:p>
        </p:txBody>
      </p:sp>
      <p:pic>
        <p:nvPicPr>
          <p:cNvPr id="4" name="Picture 3" descr="LOGO 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214" y="230188"/>
            <a:ext cx="1467182" cy="98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6826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289" y="882058"/>
            <a:ext cx="5691389" cy="639427"/>
          </a:xfrm>
        </p:spPr>
        <p:txBody>
          <a:bodyPr>
            <a:normAutofit fontScale="90000"/>
          </a:bodyPr>
          <a:lstStyle/>
          <a:p>
            <a:pPr algn="just" rtl="0"/>
            <a:r>
              <a:rPr lang="en-US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Information Systems</a:t>
            </a:r>
            <a:endParaRPr lang="he-IL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0196" cy="4351338"/>
          </a:xfrm>
        </p:spPr>
        <p:txBody>
          <a:bodyPr>
            <a:normAutofit fontScale="70000" lnSpcReduction="20000"/>
          </a:bodyPr>
          <a:lstStyle/>
          <a:p>
            <a:pPr algn="l" rtl="0">
              <a:lnSpc>
                <a:spcPct val="170000"/>
              </a:lnSpc>
            </a:pPr>
            <a:r>
              <a:rPr lang="en-US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L.E.M lab 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works on a daily basis with hundreds of clients. We use advanced communication systems in order to manage info internally and externally. 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The lab uses CRM software that enables working with each doctor individually. 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We applied medical information software that allows tracking tests, answers, and medical info accurately.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We send answers with “Click” and “</a:t>
            </a: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Ofek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” systems directly to patients files.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The lab has developed alongside “</a:t>
            </a: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Yoseftal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” Hospital a designated interface for admitting answers directly.</a:t>
            </a:r>
          </a:p>
          <a:p>
            <a:pPr algn="l" rtl="0">
              <a:lnSpc>
                <a:spcPct val="170000"/>
              </a:lnSpc>
            </a:pP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4" name="Picture 3" descr="LOGO 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214" y="230188"/>
            <a:ext cx="1467182" cy="98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0457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3653" y="1076012"/>
            <a:ext cx="4274713" cy="62654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Quality Control</a:t>
            </a:r>
            <a:endParaRPr lang="he-IL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0196" cy="2926679"/>
          </a:xfrm>
        </p:spPr>
        <p:txBody>
          <a:bodyPr/>
          <a:lstStyle/>
          <a:p>
            <a:pPr marL="0" indent="0" algn="l" rtl="0">
              <a:lnSpc>
                <a:spcPct val="150000"/>
              </a:lnSpc>
              <a:buNone/>
            </a:pPr>
            <a:r>
              <a:rPr lang="en-US" dirty="0" smtClean="0">
                <a:latin typeface="Alef" panose="00000500000000000000" pitchFamily="2" charset="-79"/>
                <a:cs typeface="Alef" panose="00000500000000000000" pitchFamily="2" charset="-79"/>
              </a:rPr>
              <a:t>We put great emphasis on the quality of our work. In order to accomplish excellence we implement quality control in </a:t>
            </a:r>
            <a:r>
              <a:rPr lang="en-US" u="sng" dirty="0" smtClean="0">
                <a:latin typeface="Alef" panose="00000500000000000000" pitchFamily="2" charset="-79"/>
                <a:cs typeface="Alef" panose="00000500000000000000" pitchFamily="2" charset="-79"/>
              </a:rPr>
              <a:t>2 levels</a:t>
            </a:r>
            <a:r>
              <a:rPr lang="en-US" dirty="0" smtClean="0">
                <a:latin typeface="Alef" panose="00000500000000000000" pitchFamily="2" charset="-79"/>
                <a:cs typeface="Alef" panose="00000500000000000000" pitchFamily="2" charset="-79"/>
              </a:rPr>
              <a:t>: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Alef" panose="00000500000000000000" pitchFamily="2" charset="-79"/>
                <a:cs typeface="Alef" panose="00000500000000000000" pitchFamily="2" charset="-79"/>
              </a:rPr>
              <a:t>Internal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Alef" panose="00000500000000000000" pitchFamily="2" charset="-79"/>
                <a:cs typeface="Alef" panose="00000500000000000000" pitchFamily="2" charset="-79"/>
              </a:rPr>
              <a:t>External</a:t>
            </a:r>
          </a:p>
          <a:p>
            <a:pPr algn="l" rtl="0">
              <a:lnSpc>
                <a:spcPct val="150000"/>
              </a:lnSpc>
            </a:pPr>
            <a:endParaRPr lang="he-IL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pic>
        <p:nvPicPr>
          <p:cNvPr id="5" name="Picture 3" descr="LOGO 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214" y="230188"/>
            <a:ext cx="1467182" cy="98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3927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10792" y="879868"/>
            <a:ext cx="6041700" cy="744641"/>
          </a:xfrm>
        </p:spPr>
        <p:txBody>
          <a:bodyPr>
            <a:noAutofit/>
          </a:bodyPr>
          <a:lstStyle/>
          <a:p>
            <a:pPr algn="l" rtl="0"/>
            <a:r>
              <a:rPr lang="en-US" sz="4000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External Quality Control</a:t>
            </a:r>
            <a:endParaRPr lang="he-IL" sz="40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>
              <a:lnSpc>
                <a:spcPct val="150000"/>
              </a:lnSpc>
            </a:pPr>
            <a:r>
              <a:rPr lang="en-US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L.E.M Lab 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is accredited by Israel's Ministry of Health</a:t>
            </a:r>
          </a:p>
          <a:p>
            <a:pPr algn="l" rtl="0">
              <a:lnSpc>
                <a:spcPct val="150000"/>
              </a:lnSpc>
            </a:pPr>
            <a:r>
              <a:rPr lang="en-US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L.E.M Lab 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is accredited by the International certification for Quality Management System (ISO 9001:2015)</a:t>
            </a:r>
          </a:p>
          <a:p>
            <a:pPr algn="l" rtl="0">
              <a:lnSpc>
                <a:spcPct val="150000"/>
              </a:lnSpc>
            </a:pPr>
            <a:r>
              <a:rPr lang="en-US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L.E.M Lab 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is accredited by the International certification for Information Security Management System (ISO 27799)</a:t>
            </a:r>
          </a:p>
          <a:p>
            <a:pPr algn="l" rtl="0">
              <a:lnSpc>
                <a:spcPct val="150000"/>
              </a:lnSpc>
            </a:pPr>
            <a:r>
              <a:rPr lang="en-US" b="1" dirty="0" smtClean="0">
                <a:latin typeface="Gisha" panose="020B0502040204020203" pitchFamily="34" charset="-79"/>
                <a:cs typeface="Gisha" panose="020B0502040204020203" pitchFamily="34" charset="-79"/>
              </a:rPr>
              <a:t>L.E.M Lab 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is audited by the College of American Pathologists (CAP)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5" name="תמונה 1" descr="CA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8574" y="5971749"/>
            <a:ext cx="939822" cy="666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513" y="5902299"/>
            <a:ext cx="804930" cy="804930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4995" y="5902299"/>
            <a:ext cx="908161" cy="848098"/>
          </a:xfrm>
          <a:prstGeom prst="rect">
            <a:avLst/>
          </a:prstGeom>
        </p:spPr>
      </p:pic>
      <p:pic>
        <p:nvPicPr>
          <p:cNvPr id="9" name="Picture 3" descr="LOGO BI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214" y="230188"/>
            <a:ext cx="1467182" cy="98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572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0521" y="916950"/>
            <a:ext cx="6091294" cy="600790"/>
          </a:xfrm>
        </p:spPr>
        <p:txBody>
          <a:bodyPr>
            <a:noAutofit/>
          </a:bodyPr>
          <a:lstStyle/>
          <a:p>
            <a:pPr algn="l" rtl="0"/>
            <a:r>
              <a:rPr lang="en-US" sz="4000" b="1" dirty="0" smtClean="0">
                <a:latin typeface="Alef" panose="00000500000000000000" pitchFamily="2" charset="-79"/>
                <a:cs typeface="Alef" panose="00000500000000000000" pitchFamily="2" charset="-79"/>
              </a:rPr>
              <a:t>Internal Quality Control</a:t>
            </a:r>
            <a:endParaRPr lang="he-IL" sz="4000" b="1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The lab runs regular quality checks regarding the pathological answers.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We employ a quality control manager that supervises ongoing activity and ensure regulation application.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Pathological and Cytological tests undergo another inspection on a regular basis performed by in house pathologists.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In addition, the lab is supervised by the pathological institute of “</a:t>
            </a: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Shaarei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Tzedek</a:t>
            </a:r>
            <a:r>
              <a:rPr lang="en-US" dirty="0" smtClean="0">
                <a:latin typeface="Gisha" panose="020B0502040204020203" pitchFamily="34" charset="-79"/>
                <a:cs typeface="Gisha" panose="020B0502040204020203" pitchFamily="34" charset="-79"/>
              </a:rPr>
              <a:t>” hospital in Jerusalem.</a:t>
            </a:r>
          </a:p>
          <a:p>
            <a:pPr algn="l" rtl="0">
              <a:lnSpc>
                <a:spcPct val="150000"/>
              </a:lnSpc>
            </a:pPr>
            <a:endParaRPr lang="en-US" dirty="0" smtClean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l" rtl="0">
              <a:lnSpc>
                <a:spcPct val="150000"/>
              </a:lnSpc>
            </a:pP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4" name="Picture 3" descr="LOGO 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214" y="230188"/>
            <a:ext cx="1467182" cy="98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439208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753</Words>
  <Application>Microsoft Office PowerPoint</Application>
  <PresentationFormat>מסך רחב</PresentationFormat>
  <Paragraphs>70</Paragraphs>
  <Slides>14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21" baseType="lpstr">
      <vt:lpstr>Alef</vt:lpstr>
      <vt:lpstr>Arial</vt:lpstr>
      <vt:lpstr>Calibri</vt:lpstr>
      <vt:lpstr>Calibri Light</vt:lpstr>
      <vt:lpstr>Gisha</vt:lpstr>
      <vt:lpstr>Times New Roman</vt:lpstr>
      <vt:lpstr>ערכת נושא Office</vt:lpstr>
      <vt:lpstr>מצגת של PowerPoint‏</vt:lpstr>
      <vt:lpstr>L.E.M Laboratory Israel</vt:lpstr>
      <vt:lpstr>Vision, Initiative, Excellence</vt:lpstr>
      <vt:lpstr>Tests performed in L.E.M: </vt:lpstr>
      <vt:lpstr>Technology</vt:lpstr>
      <vt:lpstr>Information Systems</vt:lpstr>
      <vt:lpstr>Quality Control</vt:lpstr>
      <vt:lpstr>External Quality Control</vt:lpstr>
      <vt:lpstr>Internal Quality Control</vt:lpstr>
      <vt:lpstr>Information Security Policy</vt:lpstr>
      <vt:lpstr>The Pathologists</vt:lpstr>
      <vt:lpstr>Some of our clients:</vt:lpstr>
      <vt:lpstr>L.E.M lab vision: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HOME</dc:creator>
  <cp:lastModifiedBy>HOME</cp:lastModifiedBy>
  <cp:revision>1</cp:revision>
  <dcterms:created xsi:type="dcterms:W3CDTF">2018-12-02T09:43:19Z</dcterms:created>
  <dcterms:modified xsi:type="dcterms:W3CDTF">2018-12-02T09:43:51Z</dcterms:modified>
</cp:coreProperties>
</file>